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1" r:id="rId4"/>
    <p:sldId id="262" r:id="rId5"/>
    <p:sldId id="263" r:id="rId6"/>
    <p:sldId id="264" r:id="rId7"/>
    <p:sldId id="268" r:id="rId8"/>
    <p:sldId id="269" r:id="rId9"/>
    <p:sldId id="259" r:id="rId10"/>
    <p:sldId id="265" r:id="rId11"/>
    <p:sldId id="266" r:id="rId12"/>
    <p:sldId id="260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0" autoAdjust="0"/>
    <p:restoredTop sz="68242" autoAdjust="0"/>
  </p:normalViewPr>
  <p:slideViewPr>
    <p:cSldViewPr snapToGrid="0">
      <p:cViewPr varScale="1">
        <p:scale>
          <a:sx n="85" d="100"/>
          <a:sy n="85" d="100"/>
        </p:scale>
        <p:origin x="6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F052F-74B3-4A93-B132-46654CBB087E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82C84-F7D1-48CE-87C1-04CCA9F5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96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55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40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55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43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58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76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36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78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58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6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81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85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82C84-F7D1-48CE-87C1-04CCA9F534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5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B73-FC1F-49D1-9976-F0C82CC38209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5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B73-FC1F-49D1-9976-F0C82CC38209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9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B73-FC1F-49D1-9976-F0C82CC38209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B73-FC1F-49D1-9976-F0C82CC38209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9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B73-FC1F-49D1-9976-F0C82CC38209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B73-FC1F-49D1-9976-F0C82CC38209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62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B73-FC1F-49D1-9976-F0C82CC38209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0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B73-FC1F-49D1-9976-F0C82CC38209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B73-FC1F-49D1-9976-F0C82CC38209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1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B73-FC1F-49D1-9976-F0C82CC38209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40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6B73-FC1F-49D1-9976-F0C82CC38209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1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F6B73-FC1F-49D1-9976-F0C82CC38209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E046-A093-44F7-B14B-0CC24CB1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24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Study of Flu </a:t>
            </a:r>
            <a:r>
              <a:rPr lang="en-US" dirty="0" smtClean="0"/>
              <a:t>Vaccinations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Can </a:t>
            </a:r>
            <a:r>
              <a:rPr lang="en-US" dirty="0" smtClean="0"/>
              <a:t>Test Indicators </a:t>
            </a:r>
            <a:r>
              <a:rPr lang="en-US" dirty="0"/>
              <a:t>Predict Effectiveness of Vaccines</a:t>
            </a:r>
          </a:p>
        </p:txBody>
      </p:sp>
    </p:spTree>
    <p:extLst>
      <p:ext uri="{BB962C8B-B14F-4D97-AF65-F5344CB8AC3E}">
        <p14:creationId xmlns:p14="http://schemas.microsoft.com/office/powerpoint/2010/main" val="1728742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and Results/Aggregated Data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Regression </a:t>
            </a:r>
            <a:r>
              <a:rPr lang="en-US" dirty="0"/>
              <a:t>models were built using the entire </a:t>
            </a:r>
            <a:r>
              <a:rPr lang="en-US" dirty="0" smtClean="0"/>
              <a:t>dataset</a:t>
            </a:r>
          </a:p>
          <a:p>
            <a:r>
              <a:rPr lang="en-US" dirty="0" smtClean="0"/>
              <a:t>Regression </a:t>
            </a:r>
            <a:r>
              <a:rPr lang="en-US" dirty="0"/>
              <a:t>model was used to test the vaccine response variable as a response to the data variable, controlling for gender, age and race of the </a:t>
            </a:r>
            <a:r>
              <a:rPr lang="en-US" dirty="0" smtClean="0"/>
              <a:t>donor</a:t>
            </a:r>
          </a:p>
          <a:p>
            <a:r>
              <a:rPr lang="en-US" dirty="0"/>
              <a:t>The data variable was the measured values of the different assays tested on the donors. </a:t>
            </a:r>
            <a:endParaRPr lang="en-US" dirty="0" smtClean="0"/>
          </a:p>
          <a:p>
            <a:r>
              <a:rPr lang="en-US" dirty="0"/>
              <a:t>The model indicated a significant negative correlation between the data and the response to the </a:t>
            </a:r>
            <a:r>
              <a:rPr lang="en-US" dirty="0" smtClean="0"/>
              <a:t>vaccine</a:t>
            </a:r>
          </a:p>
          <a:p>
            <a:r>
              <a:rPr lang="en-US" dirty="0" smtClean="0"/>
              <a:t>Also showed </a:t>
            </a:r>
            <a:r>
              <a:rPr lang="en-US" dirty="0"/>
              <a:t>a positive correlation between the males and the age of the donors.</a:t>
            </a:r>
          </a:p>
          <a:p>
            <a:endParaRPr lang="en-US" dirty="0"/>
          </a:p>
        </p:txBody>
      </p:sp>
      <p:pic>
        <p:nvPicPr>
          <p:cNvPr id="4" name="Slide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866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8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Regression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egression </a:t>
            </a:r>
            <a:r>
              <a:rPr lang="en-US" dirty="0"/>
              <a:t>models were performed on subsets of the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Based </a:t>
            </a:r>
            <a:r>
              <a:rPr lang="en-US" dirty="0"/>
              <a:t>on five different measured </a:t>
            </a:r>
            <a:r>
              <a:rPr lang="en-US" dirty="0" err="1"/>
              <a:t>analytes</a:t>
            </a:r>
            <a:r>
              <a:rPr lang="en-US" dirty="0"/>
              <a:t> that had the most positive vaccine responses among </a:t>
            </a:r>
            <a:r>
              <a:rPr lang="en-US" dirty="0" smtClean="0"/>
              <a:t>donors</a:t>
            </a:r>
          </a:p>
          <a:p>
            <a:r>
              <a:rPr lang="en-US" dirty="0" smtClean="0"/>
              <a:t>Models </a:t>
            </a:r>
            <a:r>
              <a:rPr lang="en-US" dirty="0"/>
              <a:t>indicated that the </a:t>
            </a:r>
            <a:r>
              <a:rPr lang="en-US" dirty="0" err="1"/>
              <a:t>analytes</a:t>
            </a:r>
            <a:r>
              <a:rPr lang="en-US" dirty="0"/>
              <a:t> measured for CD8+ T cells </a:t>
            </a:r>
            <a:r>
              <a:rPr lang="en-US" dirty="0" smtClean="0"/>
              <a:t>had </a:t>
            </a:r>
            <a:r>
              <a:rPr lang="en-US" dirty="0"/>
              <a:t>the most significant negative </a:t>
            </a:r>
            <a:r>
              <a:rPr lang="en-US" dirty="0" smtClean="0"/>
              <a:t>correlation</a:t>
            </a:r>
          </a:p>
          <a:p>
            <a:r>
              <a:rPr lang="en-US" dirty="0" smtClean="0"/>
              <a:t>CD4</a:t>
            </a:r>
            <a:r>
              <a:rPr lang="en-US" dirty="0"/>
              <a:t>+ T cells and T cells </a:t>
            </a:r>
            <a:r>
              <a:rPr lang="en-US" dirty="0" err="1"/>
              <a:t>analytes</a:t>
            </a:r>
            <a:r>
              <a:rPr lang="en-US" dirty="0"/>
              <a:t> had minor significant positive </a:t>
            </a:r>
            <a:r>
              <a:rPr lang="en-US" dirty="0" smtClean="0"/>
              <a:t>correlation</a:t>
            </a:r>
          </a:p>
          <a:p>
            <a:r>
              <a:rPr lang="en-US" dirty="0"/>
              <a:t>NK cells </a:t>
            </a:r>
            <a:r>
              <a:rPr lang="en-US" dirty="0" err="1"/>
              <a:t>analytes</a:t>
            </a:r>
            <a:r>
              <a:rPr lang="en-US" dirty="0"/>
              <a:t> had minor negative significant </a:t>
            </a:r>
            <a:r>
              <a:rPr lang="en-US" dirty="0" smtClean="0"/>
              <a:t>correlation</a:t>
            </a:r>
          </a:p>
          <a:p>
            <a:r>
              <a:rPr lang="en-US" dirty="0" smtClean="0"/>
              <a:t>B </a:t>
            </a:r>
            <a:r>
              <a:rPr lang="en-US" dirty="0"/>
              <a:t>cells </a:t>
            </a:r>
            <a:r>
              <a:rPr lang="en-US" dirty="0" err="1"/>
              <a:t>analytes</a:t>
            </a:r>
            <a:r>
              <a:rPr lang="en-US" dirty="0"/>
              <a:t> had no significant correlation at all</a:t>
            </a:r>
          </a:p>
        </p:txBody>
      </p:sp>
      <p:pic>
        <p:nvPicPr>
          <p:cNvPr id="4" name="Slide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37" y="63119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8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/>
              <a:t>significant correlation between vaccines 2 and 4 and having a high vaccine response. </a:t>
            </a:r>
            <a:endParaRPr lang="en-US" dirty="0" smtClean="0"/>
          </a:p>
          <a:p>
            <a:r>
              <a:rPr lang="en-US" dirty="0"/>
              <a:t>Vaccine 2 was the </a:t>
            </a:r>
            <a:r>
              <a:rPr lang="en-US" dirty="0" err="1"/>
              <a:t>Fluzone</a:t>
            </a:r>
            <a:r>
              <a:rPr lang="en-US" dirty="0"/>
              <a:t> Intradermal, and vaccine 4 was </a:t>
            </a:r>
            <a:r>
              <a:rPr lang="en-US" dirty="0" err="1" smtClean="0"/>
              <a:t>Fluzone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indication that the administration of these vaccines have a more significant impact on a recipient having a better chance for a high response to an influenza vaccination than the other types of vaccines </a:t>
            </a:r>
            <a:r>
              <a:rPr lang="en-US" dirty="0" smtClean="0"/>
              <a:t>given</a:t>
            </a:r>
          </a:p>
          <a:p>
            <a:endParaRPr lang="en-US" dirty="0"/>
          </a:p>
        </p:txBody>
      </p:sp>
      <p:pic>
        <p:nvPicPr>
          <p:cNvPr id="4" name="Slide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972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8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 </a:t>
            </a:r>
            <a:r>
              <a:rPr lang="en-US" dirty="0"/>
              <a:t>result that seems to be of significance is the </a:t>
            </a:r>
            <a:r>
              <a:rPr lang="en-US" dirty="0" err="1"/>
              <a:t>analyte</a:t>
            </a:r>
            <a:r>
              <a:rPr lang="en-US" dirty="0"/>
              <a:t> used to measure CD8+ T </a:t>
            </a:r>
            <a:r>
              <a:rPr lang="en-US" dirty="0" smtClean="0"/>
              <a:t>cells</a:t>
            </a:r>
          </a:p>
          <a:p>
            <a:r>
              <a:rPr lang="en-US" dirty="0" smtClean="0"/>
              <a:t>A </a:t>
            </a:r>
            <a:r>
              <a:rPr lang="en-US" dirty="0"/>
              <a:t>low data score is significantly correlated to having a high response to a </a:t>
            </a:r>
            <a:r>
              <a:rPr lang="en-US" dirty="0" smtClean="0"/>
              <a:t>vaccine</a:t>
            </a:r>
          </a:p>
          <a:p>
            <a:r>
              <a:rPr lang="en-US" dirty="0" smtClean="0"/>
              <a:t>Seems </a:t>
            </a:r>
            <a:r>
              <a:rPr lang="en-US" dirty="0"/>
              <a:t>to be a good indicator that a donor receiving a vaccine would have an improved chance of having a higher response to a vaccine, if this measure has a low data </a:t>
            </a:r>
            <a:r>
              <a:rPr lang="en-US" dirty="0" smtClean="0"/>
              <a:t>value</a:t>
            </a:r>
          </a:p>
          <a:p>
            <a:r>
              <a:rPr lang="en-US" dirty="0"/>
              <a:t>This test could be used to predict who will respond better to flu vaccinations</a:t>
            </a:r>
          </a:p>
        </p:txBody>
      </p:sp>
      <p:pic>
        <p:nvPicPr>
          <p:cNvPr id="4" name="Slide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6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Intro/Background of the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Influenza can be a serious illness</a:t>
            </a:r>
          </a:p>
          <a:p>
            <a:r>
              <a:rPr lang="en-US" dirty="0" smtClean="0"/>
              <a:t>5</a:t>
            </a:r>
            <a:r>
              <a:rPr lang="en-US" dirty="0"/>
              <a:t>% to 20% of the U.S. population will get the </a:t>
            </a:r>
            <a:r>
              <a:rPr lang="en-US" dirty="0" smtClean="0"/>
              <a:t>flu annually</a:t>
            </a:r>
          </a:p>
          <a:p>
            <a:r>
              <a:rPr lang="en-US" dirty="0" smtClean="0"/>
              <a:t>An </a:t>
            </a:r>
            <a:r>
              <a:rPr lang="en-US" dirty="0"/>
              <a:t>average of 200,000 hospitalized with illness related problems </a:t>
            </a:r>
            <a:endParaRPr lang="en-US" dirty="0" smtClean="0"/>
          </a:p>
          <a:p>
            <a:r>
              <a:rPr lang="en-US" dirty="0"/>
              <a:t>8,200 to 20,000 Americans die each year from flu-related </a:t>
            </a:r>
            <a:r>
              <a:rPr lang="en-US" dirty="0" smtClean="0"/>
              <a:t>cases</a:t>
            </a:r>
          </a:p>
          <a:p>
            <a:r>
              <a:rPr lang="en-US" dirty="0" smtClean="0"/>
              <a:t>Average </a:t>
            </a:r>
            <a:r>
              <a:rPr lang="en-US" dirty="0"/>
              <a:t>cost of hospitalizations and outpatient doctor visits related to the flu are over $10 </a:t>
            </a:r>
            <a:r>
              <a:rPr lang="en-US" dirty="0" smtClean="0"/>
              <a:t>billion</a:t>
            </a:r>
          </a:p>
          <a:p>
            <a:r>
              <a:rPr lang="en-US" dirty="0" smtClean="0"/>
              <a:t>Historical flu epidemics such as Russian flu, Spanish flu, Asian flu, Hong Kong flu, H1N1 flu</a:t>
            </a:r>
            <a:endParaRPr lang="en-US" dirty="0"/>
          </a:p>
        </p:txBody>
      </p:sp>
      <p:pic>
        <p:nvPicPr>
          <p:cNvPr id="4" name="Slide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37" y="60682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5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Vaccine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Search for effective vaccines</a:t>
            </a:r>
          </a:p>
          <a:p>
            <a:r>
              <a:rPr lang="en-US" dirty="0"/>
              <a:t>A research project investigating influenza vaccine imprints on the immune system, funded by the European Commission, led to the creation of the </a:t>
            </a:r>
            <a:r>
              <a:rPr lang="en-US" dirty="0" err="1"/>
              <a:t>FluPRINT</a:t>
            </a:r>
            <a:r>
              <a:rPr lang="en-US" dirty="0"/>
              <a:t> </a:t>
            </a:r>
            <a:r>
              <a:rPr lang="en-US" dirty="0" smtClean="0"/>
              <a:t>database</a:t>
            </a:r>
          </a:p>
          <a:p>
            <a:r>
              <a:rPr lang="en-US" dirty="0" smtClean="0"/>
              <a:t>Unified </a:t>
            </a:r>
            <a:r>
              <a:rPr lang="en-US" dirty="0"/>
              <a:t>database is the result of a large-scale study exploring novel cellular and molecular underpinnings of successful immunity to influenza </a:t>
            </a:r>
            <a:r>
              <a:rPr lang="en-US" dirty="0" smtClean="0"/>
              <a:t>vaccines</a:t>
            </a:r>
          </a:p>
          <a:p>
            <a:r>
              <a:rPr lang="en-US" dirty="0" smtClean="0"/>
              <a:t>Contains </a:t>
            </a:r>
            <a:r>
              <a:rPr lang="en-US" dirty="0"/>
              <a:t>information on more than 3,000 </a:t>
            </a:r>
            <a:r>
              <a:rPr lang="en-US" dirty="0" smtClean="0"/>
              <a:t>parameters</a:t>
            </a:r>
          </a:p>
          <a:p>
            <a:r>
              <a:rPr lang="en-US" dirty="0" smtClean="0"/>
              <a:t>The dataset represents a unique source in terms of value and scale, which will broaden the understanding of influenza immunity</a:t>
            </a:r>
          </a:p>
          <a:p>
            <a:endParaRPr lang="en-US" dirty="0"/>
          </a:p>
        </p:txBody>
      </p:sp>
      <p:pic>
        <p:nvPicPr>
          <p:cNvPr id="4" name="Slide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1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dataset contains </a:t>
            </a:r>
            <a:r>
              <a:rPr lang="en-US" dirty="0"/>
              <a:t>information regarding different vaccine </a:t>
            </a:r>
            <a:r>
              <a:rPr lang="en-US" dirty="0" smtClean="0"/>
              <a:t>types</a:t>
            </a:r>
          </a:p>
          <a:p>
            <a:r>
              <a:rPr lang="en-US" dirty="0" smtClean="0"/>
              <a:t>Contains vaccine responses </a:t>
            </a:r>
            <a:r>
              <a:rPr lang="en-US" dirty="0"/>
              <a:t>evoked in the </a:t>
            </a:r>
            <a:r>
              <a:rPr lang="en-US" dirty="0" smtClean="0"/>
              <a:t>donors</a:t>
            </a:r>
          </a:p>
          <a:p>
            <a:r>
              <a:rPr lang="en-US" dirty="0" smtClean="0"/>
              <a:t>Test results indicated </a:t>
            </a:r>
            <a:r>
              <a:rPr lang="en-US" dirty="0"/>
              <a:t>whether the response to the vaccine was high or </a:t>
            </a:r>
            <a:r>
              <a:rPr lang="en-US" dirty="0" smtClean="0"/>
              <a:t>low</a:t>
            </a:r>
          </a:p>
          <a:p>
            <a:r>
              <a:rPr lang="en-US" dirty="0" smtClean="0"/>
              <a:t>Understanding the data led to business questions:</a:t>
            </a:r>
          </a:p>
          <a:p>
            <a:pPr marL="914400">
              <a:buFont typeface="Courier New" panose="02070309020205020404" pitchFamily="49" charset="0"/>
              <a:buChar char="o"/>
            </a:pPr>
            <a:r>
              <a:rPr lang="en-US" dirty="0" smtClean="0"/>
              <a:t>Are there </a:t>
            </a:r>
            <a:r>
              <a:rPr lang="en-US" dirty="0"/>
              <a:t>tests that are better indicators as to whether or not a donor will respond highly? </a:t>
            </a:r>
            <a:endParaRPr lang="en-US" dirty="0" smtClean="0"/>
          </a:p>
          <a:p>
            <a:pPr marL="914400">
              <a:buFont typeface="Courier New" panose="02070309020205020404" pitchFamily="49" charset="0"/>
              <a:buChar char="o"/>
            </a:pPr>
            <a:r>
              <a:rPr lang="en-US" dirty="0" smtClean="0"/>
              <a:t>In </a:t>
            </a:r>
            <a:r>
              <a:rPr lang="en-US" dirty="0"/>
              <a:t>addition, are there any indicators that would predict whether a person will still get the flu, even after vaccination?</a:t>
            </a:r>
          </a:p>
        </p:txBody>
      </p:sp>
      <p:pic>
        <p:nvPicPr>
          <p:cNvPr id="4" name="Slide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37" y="63119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1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contains information on each donor, such as gender, race, </a:t>
            </a:r>
            <a:r>
              <a:rPr lang="en-US" dirty="0" smtClean="0"/>
              <a:t>age, Body </a:t>
            </a:r>
            <a:r>
              <a:rPr lang="en-US" dirty="0"/>
              <a:t>Mass Index (BMI), cytomegalovirus (CMV), Epstein-Barr virus (EBV), and the vaccine received at the </a:t>
            </a:r>
            <a:r>
              <a:rPr lang="en-US" dirty="0" smtClean="0"/>
              <a:t>visit</a:t>
            </a:r>
          </a:p>
          <a:p>
            <a:r>
              <a:rPr lang="en-US" dirty="0" smtClean="0"/>
              <a:t>Field </a:t>
            </a:r>
            <a:r>
              <a:rPr lang="en-US" dirty="0" err="1" smtClean="0"/>
              <a:t>vaccine_resp</a:t>
            </a:r>
            <a:r>
              <a:rPr lang="en-US" dirty="0" smtClean="0"/>
              <a:t> </a:t>
            </a:r>
            <a:r>
              <a:rPr lang="en-US" dirty="0"/>
              <a:t>field is classified as high or low </a:t>
            </a:r>
            <a:r>
              <a:rPr lang="en-US" dirty="0" smtClean="0"/>
              <a:t>responder</a:t>
            </a:r>
          </a:p>
          <a:p>
            <a:r>
              <a:rPr lang="en-US" dirty="0" smtClean="0"/>
              <a:t>Samples </a:t>
            </a:r>
            <a:r>
              <a:rPr lang="en-US" dirty="0"/>
              <a:t>were analyzed and information about which assays were performed (assay field) and the value of the measured </a:t>
            </a:r>
            <a:r>
              <a:rPr lang="en-US" dirty="0" err="1"/>
              <a:t>analytes</a:t>
            </a:r>
            <a:r>
              <a:rPr lang="en-US" dirty="0"/>
              <a:t> (units and data) were </a:t>
            </a:r>
            <a:r>
              <a:rPr lang="en-US" dirty="0" smtClean="0"/>
              <a:t>recorded</a:t>
            </a:r>
          </a:p>
          <a:p>
            <a:r>
              <a:rPr lang="en-US" dirty="0"/>
              <a:t>Each donor’s medical history was also recorded, including past influenza vaccines over the last 5 years, influenza infection history, and influenza-related hospitalization</a:t>
            </a:r>
          </a:p>
        </p:txBody>
      </p:sp>
      <p:pic>
        <p:nvPicPr>
          <p:cNvPr id="4" name="Slide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37" y="63119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0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 (EDA)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and Python software used to perform EDA</a:t>
            </a:r>
          </a:p>
          <a:p>
            <a:r>
              <a:rPr lang="en-US" dirty="0"/>
              <a:t>The data was aggregated into another file that contained one record per donor in order to capture </a:t>
            </a:r>
            <a:r>
              <a:rPr lang="en-US" dirty="0" smtClean="0"/>
              <a:t>gender </a:t>
            </a:r>
            <a:r>
              <a:rPr lang="en-US" dirty="0"/>
              <a:t>race, age, cmv status, </a:t>
            </a:r>
            <a:r>
              <a:rPr lang="en-US" dirty="0" err="1"/>
              <a:t>ebv</a:t>
            </a:r>
            <a:r>
              <a:rPr lang="en-US" dirty="0"/>
              <a:t> status, </a:t>
            </a:r>
            <a:r>
              <a:rPr lang="en-US" dirty="0" err="1"/>
              <a:t>bmi</a:t>
            </a:r>
            <a:r>
              <a:rPr lang="en-US" dirty="0"/>
              <a:t>, statin use, vaccine type, vaccine response, and influenza history and </a:t>
            </a:r>
            <a:r>
              <a:rPr lang="en-US" dirty="0" smtClean="0"/>
              <a:t>hospitalization for 740 donors</a:t>
            </a:r>
          </a:p>
          <a:p>
            <a:r>
              <a:rPr lang="en-US" dirty="0"/>
              <a:t>Both of the files </a:t>
            </a:r>
            <a:r>
              <a:rPr lang="en-US" dirty="0" smtClean="0"/>
              <a:t>were used </a:t>
            </a:r>
            <a:r>
              <a:rPr lang="en-US" dirty="0"/>
              <a:t>for further regression testing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slide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525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Gender and Age Charts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38200" y="1690688"/>
            <a:ext cx="5011271" cy="435133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6"/>
          <a:stretch>
            <a:fillRect/>
          </a:stretch>
        </p:blipFill>
        <p:spPr>
          <a:xfrm>
            <a:off x="6104966" y="1690689"/>
            <a:ext cx="5248834" cy="4252912"/>
          </a:xfrm>
          <a:prstGeom prst="rect">
            <a:avLst/>
          </a:prstGeom>
        </p:spPr>
      </p:pic>
      <p:pic>
        <p:nvPicPr>
          <p:cNvPr id="3" name="Slide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184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6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Vaccine Response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952362" y="1825625"/>
            <a:ext cx="6287276" cy="4351338"/>
          </a:xfrm>
          <a:prstGeom prst="rect">
            <a:avLst/>
          </a:prstGeom>
        </p:spPr>
      </p:pic>
      <p:pic>
        <p:nvPicPr>
          <p:cNvPr id="3" name="Slide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08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and Results/Aggregated Data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models were created using the aggregated donor file to test the correlations between a number of variables and </a:t>
            </a:r>
            <a:r>
              <a:rPr lang="en-US" dirty="0" smtClean="0"/>
              <a:t>outcomes</a:t>
            </a:r>
          </a:p>
          <a:p>
            <a:r>
              <a:rPr lang="en-US" dirty="0" smtClean="0"/>
              <a:t>influenza </a:t>
            </a:r>
            <a:r>
              <a:rPr lang="en-US" dirty="0"/>
              <a:t>infection variable was tested as a response to the type of vaccine, controlling for gender, age, and race of the donor, with no significant </a:t>
            </a:r>
            <a:r>
              <a:rPr lang="en-US" dirty="0" smtClean="0"/>
              <a:t>results</a:t>
            </a:r>
          </a:p>
          <a:p>
            <a:r>
              <a:rPr lang="en-US" dirty="0" smtClean="0"/>
              <a:t>Another model </a:t>
            </a:r>
            <a:r>
              <a:rPr lang="en-US" dirty="0"/>
              <a:t>tested the vaccine response as a response to the different vaccines administered, controlling for donor gender, age, and </a:t>
            </a:r>
            <a:r>
              <a:rPr lang="en-US" dirty="0" smtClean="0"/>
              <a:t>race</a:t>
            </a:r>
          </a:p>
          <a:p>
            <a:r>
              <a:rPr lang="en-US" dirty="0"/>
              <a:t>This showed a small significant correlation between vaccines 2 and 4 and a high response to the vaccine</a:t>
            </a:r>
          </a:p>
        </p:txBody>
      </p:sp>
      <p:pic>
        <p:nvPicPr>
          <p:cNvPr id="4" name="Slide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419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3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854</Words>
  <Application>Microsoft Office PowerPoint</Application>
  <PresentationFormat>Widescreen</PresentationFormat>
  <Paragraphs>73</Paragraphs>
  <Slides>13</Slides>
  <Notes>13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Office Theme</vt:lpstr>
      <vt:lpstr>A Study of Flu Vaccinations</vt:lpstr>
      <vt:lpstr>Intro/Background of the Problem</vt:lpstr>
      <vt:lpstr>Vaccine Research</vt:lpstr>
      <vt:lpstr>Business Question</vt:lpstr>
      <vt:lpstr>Understanding the Data</vt:lpstr>
      <vt:lpstr>Exploratory Data Analysis (EDA)</vt:lpstr>
      <vt:lpstr>Gender and Age Charts</vt:lpstr>
      <vt:lpstr>Vaccine Response Distribution</vt:lpstr>
      <vt:lpstr>Modeling and Results/Aggregated Data File</vt:lpstr>
      <vt:lpstr>Modeling and Results/Aggregated Data File</vt:lpstr>
      <vt:lpstr>Additional Regression Models</vt:lpstr>
      <vt:lpstr>First Conclusion</vt:lpstr>
      <vt:lpstr>Second 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of Flu Vaccinations</dc:title>
  <dc:creator>Christine Hathaway</dc:creator>
  <cp:lastModifiedBy>Christine Hathaway</cp:lastModifiedBy>
  <cp:revision>32</cp:revision>
  <dcterms:created xsi:type="dcterms:W3CDTF">2020-04-03T00:01:28Z</dcterms:created>
  <dcterms:modified xsi:type="dcterms:W3CDTF">2020-04-04T19:23:36Z</dcterms:modified>
</cp:coreProperties>
</file>